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22"/>
  </p:notesMasterIdLst>
  <p:sldIdLst>
    <p:sldId id="256" r:id="rId4"/>
    <p:sldId id="257" r:id="rId5"/>
    <p:sldId id="258" r:id="rId6"/>
    <p:sldId id="259" r:id="rId7"/>
    <p:sldId id="260" r:id="rId8"/>
    <p:sldId id="304" r:id="rId9"/>
    <p:sldId id="261" r:id="rId10"/>
    <p:sldId id="300" r:id="rId11"/>
    <p:sldId id="262" r:id="rId12"/>
    <p:sldId id="299" r:id="rId13"/>
    <p:sldId id="309" r:id="rId14"/>
    <p:sldId id="301" r:id="rId15"/>
    <p:sldId id="302" r:id="rId16"/>
    <p:sldId id="310" r:id="rId17"/>
    <p:sldId id="263" r:id="rId18"/>
    <p:sldId id="264" r:id="rId19"/>
    <p:sldId id="265" r:id="rId20"/>
    <p:sldId id="266" r:id="rId2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Medium" panose="020F050202020403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6BF67A-24FA-40EB-9301-2C5BB276576F}">
  <a:tblStyle styleId="{6D6BF67A-24FA-40EB-9301-2C5BB27657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79"/>
    <p:restoredTop sz="94661"/>
  </p:normalViewPr>
  <p:slideViewPr>
    <p:cSldViewPr snapToGrid="0">
      <p:cViewPr varScale="1">
        <p:scale>
          <a:sx n="150" d="100"/>
          <a:sy n="150" d="100"/>
        </p:scale>
        <p:origin x="176" y="192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8207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9219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776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3620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6541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{6D6BF67A-24FA-40EB-9301-2C5BB276576F}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{6D6BF67A-24FA-40EB-9301-2C5BB276576F}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241264" y="114842"/>
            <a:ext cx="75843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Архитектура распределённых EVPN/VXLAN-фабрик с междатацентровой связью по </a:t>
            </a:r>
            <a:r>
              <a:rPr lang="en-US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EVPN Type-5</a:t>
            </a:r>
            <a:endParaRPr lang="ru-RU"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Дизайн сетей ЦОД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83EFC932-9CB5-74DD-6DC0-C3755A4C5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387" y="139338"/>
            <a:ext cx="8520600" cy="1095900"/>
          </a:xfrm>
        </p:spPr>
        <p:txBody>
          <a:bodyPr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DCI 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через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VRF lite</a:t>
            </a: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«чистым» 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b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Проблемы:</a:t>
            </a:r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CC786CD-90AF-E1E6-CCD3-229D9AEDF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158601"/>
            <a:ext cx="7772400" cy="376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82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68C4E-9F92-7EF8-671E-6682B9A84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Решения: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DD319C-4A7D-0F5C-1B60-2564785B67D1}"/>
              </a:ext>
            </a:extLst>
          </p:cNvPr>
          <p:cNvSpPr txBox="1"/>
          <p:nvPr/>
        </p:nvSpPr>
        <p:spPr>
          <a:xfrm>
            <a:off x="500550" y="1426624"/>
            <a:ext cx="63193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arenR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Prefix-list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arenR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Отслеживание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community</a:t>
            </a:r>
          </a:p>
          <a:p>
            <a:pPr marL="457200" indent="-457200">
              <a:buAutoNum type="arabicParenR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Одинаковые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border-leaf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разных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DC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17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EVPN Multi-domain Standalone gateway </a:t>
            </a:r>
            <a:br>
              <a:rPr lang="en-US" sz="2800" i="0" dirty="0">
                <a:solidFill>
                  <a:srgbClr val="1F23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B90424C-29A7-D150-1057-B3A7A09418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127263"/>
            <a:ext cx="7772400" cy="323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96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9DFF462-4948-04C8-13E4-FCCB37351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Проблемы: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DB57526-D3F9-A43A-33D6-DD2FA66CD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878674"/>
            <a:ext cx="7772400" cy="396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15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761217-B62B-2244-8DEE-6C437EA79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 получилось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D219AC-2113-A1F9-8226-752639434A7A}"/>
              </a:ext>
            </a:extLst>
          </p:cNvPr>
          <p:cNvSpPr txBox="1"/>
          <p:nvPr/>
        </p:nvSpPr>
        <p:spPr>
          <a:xfrm>
            <a:off x="377700" y="1426624"/>
            <a:ext cx="86434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CLOS-Topology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EVPN Symmetric IRB c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использованием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vlan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-aware-bundle EVI 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EVPN Anycast Gateway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EVPN Multi-domain Standalone gateway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ECMP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обменом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 5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маршрутами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920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C74F2E-C66E-0CC8-74CF-94F8908E1384}"/>
              </a:ext>
            </a:extLst>
          </p:cNvPr>
          <p:cNvSpPr txBox="1"/>
          <p:nvPr/>
        </p:nvSpPr>
        <p:spPr>
          <a:xfrm>
            <a:off x="388037" y="1426624"/>
            <a:ext cx="8520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Высокая отказоустойчивость и масштабируемость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Минимальные задержки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Легкость в выводе на тех облуживание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Зависимость от вендора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Сложность отладки и повышенные требования к компетенции инженеров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Тема:</a:t>
            </a:r>
            <a:r>
              <a:rPr lang="ru-RU" sz="3000" dirty="0"/>
              <a:t>Архитектура распределённых EVPN/VXLAN-фабрик с междатацентровой связью по </a:t>
            </a:r>
            <a:r>
              <a:rPr lang="en-US" sz="3000" dirty="0"/>
              <a:t>EVPN-Type-5</a:t>
            </a:r>
            <a:r>
              <a:rPr lang="ru" sz="3000" dirty="0"/>
              <a:t> 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1660" y="2612277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Д</a:t>
            </a:r>
            <a:r>
              <a:rPr lang="ru-RU" sz="2300" b="1" dirty="0" err="1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митрий</a:t>
            </a:r>
            <a:r>
              <a:rPr lang="ru-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300" b="1" dirty="0" err="1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Календарёв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1660" y="3112746"/>
            <a:ext cx="3193200" cy="42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Сетевой и системный администратор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FD6EB3-39AF-AAD1-8D4F-F1DA73495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09" y="2336401"/>
            <a:ext cx="2044713" cy="17594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427638" y="169917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 dirty="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2009919169"/>
              </p:ext>
            </p:extLst>
          </p:nvPr>
        </p:nvGraphicFramePr>
        <p:xfrm>
          <a:off x="952500" y="2382125"/>
          <a:ext cx="7239000" cy="2376719"/>
        </p:xfrm>
        <a:graphic>
          <a:graphicData uri="http://schemas.openxmlformats.org/drawingml/2006/table">
            <a:tbl>
              <a:tblPr>
                <a:noFill/>
                <a:tableStyleId>{6D6BF67A-24FA-40EB-9301-2C5BB276576F}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Построение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CLOS-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топологии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;</a:t>
                      </a:r>
                      <a:endParaRPr lang="ru-RU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Использование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ECMP;</a:t>
                      </a:r>
                      <a:endParaRPr lang="ru-RU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Использование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Anycast gateway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внутри фабрики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;</a:t>
                      </a:r>
                      <a:endParaRPr lang="ru-RU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Оптимизация таблиц маршрутизации за счёт использования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type-5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маршрутов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237481" y="1010778"/>
            <a:ext cx="5887500" cy="995825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Roboto" panose="02000000000000000000" pitchFamily="2" charset="0"/>
                <a:ea typeface="Roboto Medium"/>
                <a:cs typeface="Roboto Medium"/>
                <a:sym typeface="Roboto Medium"/>
              </a:rPr>
              <a:t>Построение отказоустойчивой и масштабируемой сети с использованием технологии </a:t>
            </a:r>
            <a:r>
              <a:rPr lang="en-US" sz="2000" dirty="0">
                <a:latin typeface="Roboto" panose="02000000000000000000" pitchFamily="2" charset="0"/>
                <a:ea typeface="Roboto Medium"/>
                <a:cs typeface="Roboto Medium"/>
                <a:sym typeface="Roboto Medium"/>
              </a:rPr>
              <a:t>EVPN/VXLAN.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1003470" y="2023800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использовались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2419813112"/>
              </p:ext>
            </p:extLst>
          </p:nvPr>
        </p:nvGraphicFramePr>
        <p:xfrm>
          <a:off x="952500" y="1897775"/>
          <a:ext cx="7239000" cy="2203935"/>
        </p:xfrm>
        <a:graphic>
          <a:graphicData uri="http://schemas.openxmlformats.org/drawingml/2006/table">
            <a:tbl>
              <a:tblPr>
                <a:noFill/>
                <a:tableStyleId>{6D6BF67A-24FA-40EB-9301-2C5BB276576F}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F299A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3F299A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3F299A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3F299A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438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Times New Roman" panose="02020603050405020304" pitchFamily="18" charset="0"/>
                        <a:ea typeface="Roboto"/>
                        <a:cs typeface="Times New Roman" panose="02020603050405020304" pitchFamily="18" charset="0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4943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279832" y="167380"/>
            <a:ext cx="4596967" cy="982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CLOS-topology</a:t>
            </a:r>
            <a:endParaRPr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pic>
        <p:nvPicPr>
          <p:cNvPr id="1030" name="Picture 6" descr="alt text">
            <a:extLst>
              <a:ext uri="{FF2B5EF4-FFF2-40B4-BE49-F238E27FC236}">
                <a16:creationId xmlns:a16="http://schemas.microsoft.com/office/drawing/2014/main" id="{293BB4F0-030D-F88D-7B92-D1AC01334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917" y="899588"/>
            <a:ext cx="7788166" cy="392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311700" y="210667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2800" i="0" dirty="0">
                <a:solidFill>
                  <a:srgbClr val="1F23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EBGP </a:t>
            </a:r>
            <a:r>
              <a:rPr lang="ru-RU" sz="28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en-US" sz="28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overlay </a:t>
            </a:r>
            <a:r>
              <a:rPr lang="ru-RU" sz="28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8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underlay</a:t>
            </a:r>
            <a:br>
              <a:rPr lang="en-US" sz="2800" i="0" dirty="0">
                <a:solidFill>
                  <a:srgbClr val="1F23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ED74F1-8C1E-78BF-C037-52AE1CD96F50}"/>
              </a:ext>
            </a:extLst>
          </p:cNvPr>
          <p:cNvSpPr txBox="1"/>
          <p:nvPr/>
        </p:nvSpPr>
        <p:spPr>
          <a:xfrm>
            <a:off x="311700" y="1467293"/>
            <a:ext cx="5881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arenR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DCI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через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VRF lite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«чистым»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arenR"/>
            </a:pP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EVPN Multi-domain Standalone gateway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928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4;p41">
            <a:extLst>
              <a:ext uri="{FF2B5EF4-FFF2-40B4-BE49-F238E27FC236}">
                <a16:creationId xmlns:a16="http://schemas.microsoft.com/office/drawing/2014/main" id="{E0D68DAC-4BB2-7B76-FD8D-BFBA634327FC}"/>
              </a:ext>
            </a:extLst>
          </p:cNvPr>
          <p:cNvSpPr txBox="1">
            <a:spLocks/>
          </p:cNvSpPr>
          <p:nvPr/>
        </p:nvSpPr>
        <p:spPr>
          <a:xfrm>
            <a:off x="563965" y="2087927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lang="ru-RU" sz="3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980AD2-9457-A9C1-571E-CFBA110E2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083914"/>
            <a:ext cx="7772400" cy="34094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45477E-38D9-95AC-710F-62140FD33457}"/>
              </a:ext>
            </a:extLst>
          </p:cNvPr>
          <p:cNvSpPr txBox="1"/>
          <p:nvPr/>
        </p:nvSpPr>
        <p:spPr>
          <a:xfrm>
            <a:off x="685800" y="233526"/>
            <a:ext cx="6490879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DCI </a:t>
            </a:r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через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VRF lite</a:t>
            </a:r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«чистым» 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6158</TotalTime>
  <Words>237</Words>
  <Application>Microsoft Macintosh PowerPoint</Application>
  <PresentationFormat>Экран (16:9)</PresentationFormat>
  <Paragraphs>56</Paragraphs>
  <Slides>18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18</vt:i4>
      </vt:variant>
    </vt:vector>
  </HeadingPairs>
  <TitlesOfParts>
    <vt:vector size="26" baseType="lpstr">
      <vt:lpstr>Courier New</vt:lpstr>
      <vt:lpstr>Arial</vt:lpstr>
      <vt:lpstr>Roboto Medium</vt:lpstr>
      <vt:lpstr>Roboto</vt:lpstr>
      <vt:lpstr>Times New Roman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Тема:Архитектура распределённых EVPN/VXLAN-фабрик с междатацентровой связью по EVPN-Type-5    </vt:lpstr>
      <vt:lpstr>План защиты</vt:lpstr>
      <vt:lpstr>Презентация PowerPoint</vt:lpstr>
      <vt:lpstr>Какие технологии использовались </vt:lpstr>
      <vt:lpstr>CLOS-topology </vt:lpstr>
      <vt:lpstr>EBGP в overlay и underlay </vt:lpstr>
      <vt:lpstr>Презентация PowerPoint</vt:lpstr>
      <vt:lpstr>DCI через VRF lite с «чистым»  IP Проблемы:</vt:lpstr>
      <vt:lpstr>Решения:</vt:lpstr>
      <vt:lpstr>EVPN Multi-domain Standalone gateway  </vt:lpstr>
      <vt:lpstr>Проблемы:</vt:lpstr>
      <vt:lpstr>Что получилось</vt:lpstr>
      <vt:lpstr>Выводы </vt:lpstr>
      <vt:lpstr>Презентация PowerPoint</vt:lpstr>
      <vt:lpstr>Спасибо за внимание!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 K</dc:creator>
  <cp:lastModifiedBy>Дима Календарёв</cp:lastModifiedBy>
  <cp:revision>36</cp:revision>
  <dcterms:modified xsi:type="dcterms:W3CDTF">2025-05-21T19:05:29Z</dcterms:modified>
</cp:coreProperties>
</file>